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8" r:id="rId2"/>
    <p:sldId id="279" r:id="rId3"/>
    <p:sldId id="280" r:id="rId4"/>
    <p:sldId id="283" r:id="rId5"/>
    <p:sldId id="281" r:id="rId6"/>
    <p:sldId id="282" r:id="rId7"/>
    <p:sldId id="256" r:id="rId8"/>
    <p:sldId id="257" r:id="rId9"/>
    <p:sldId id="258" r:id="rId10"/>
    <p:sldId id="259" r:id="rId11"/>
    <p:sldId id="260" r:id="rId12"/>
    <p:sldId id="261" r:id="rId13"/>
    <p:sldId id="262" r:id="rId14"/>
    <p:sldId id="263" r:id="rId15"/>
    <p:sldId id="264" r:id="rId16"/>
    <p:sldId id="265" r:id="rId17"/>
    <p:sldId id="277" r:id="rId18"/>
    <p:sldId id="266" r:id="rId19"/>
    <p:sldId id="267" r:id="rId20"/>
    <p:sldId id="268" r:id="rId21"/>
    <p:sldId id="269" r:id="rId22"/>
    <p:sldId id="270" r:id="rId23"/>
    <p:sldId id="272" r:id="rId24"/>
    <p:sldId id="274"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94781" autoAdjust="0"/>
  </p:normalViewPr>
  <p:slideViewPr>
    <p:cSldViewPr snapToGrid="0" snapToObjects="1">
      <p:cViewPr varScale="1">
        <p:scale>
          <a:sx n="75" d="100"/>
          <a:sy n="75" d="100"/>
        </p:scale>
        <p:origin x="89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14622-9429-8542-B296-5DE5D812B186}" type="datetimeFigureOut">
              <a:rPr lang="en-US" smtClean="0"/>
              <a:t>8/29/2018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9C85F-0044-7943-978A-E9E0F8058FF1}" type="slidenum">
              <a:rPr lang="en-US" smtClean="0"/>
              <a:t>‹#›</a:t>
            </a:fld>
            <a:endParaRPr lang="en-US"/>
          </a:p>
        </p:txBody>
      </p:sp>
    </p:spTree>
    <p:extLst>
      <p:ext uri="{BB962C8B-B14F-4D97-AF65-F5344CB8AC3E}">
        <p14:creationId xmlns:p14="http://schemas.microsoft.com/office/powerpoint/2010/main" val="114172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6</a:t>
            </a:fld>
            <a:endParaRPr lang="en-US"/>
          </a:p>
        </p:txBody>
      </p:sp>
    </p:spTree>
    <p:extLst>
      <p:ext uri="{BB962C8B-B14F-4D97-AF65-F5344CB8AC3E}">
        <p14:creationId xmlns:p14="http://schemas.microsoft.com/office/powerpoint/2010/main" val="78017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main thrust being, the sciences (whether particle physics or ecosystem ecology) have rapidly become computationally intensive. and given the constraints placed on most domain scientists, they want to do their work, not spend seemingly extra time refactoring code that has already produced results (i.e. if it’s not broke, you don’t have time to fix it).</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16</a:t>
            </a:fld>
            <a:endParaRPr lang="en-US"/>
          </a:p>
        </p:txBody>
      </p:sp>
    </p:spTree>
    <p:extLst>
      <p:ext uri="{BB962C8B-B14F-4D97-AF65-F5344CB8AC3E}">
        <p14:creationId xmlns:p14="http://schemas.microsoft.com/office/powerpoint/2010/main" val="145247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collaboration</a:t>
            </a:r>
            <a:r>
              <a:rPr lang="en-US" baseline="0" dirty="0"/>
              <a:t> with Mt Holyoke and the other Cambridge, we developed a tool to conduct encapsulation.</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18</a:t>
            </a:fld>
            <a:endParaRPr lang="en-US"/>
          </a:p>
        </p:txBody>
      </p:sp>
    </p:spTree>
    <p:extLst>
      <p:ext uri="{BB962C8B-B14F-4D97-AF65-F5344CB8AC3E}">
        <p14:creationId xmlns:p14="http://schemas.microsoft.com/office/powerpoint/2010/main" val="22926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19</a:t>
            </a:fld>
            <a:endParaRPr lang="en-US"/>
          </a:p>
        </p:txBody>
      </p:sp>
    </p:spTree>
    <p:extLst>
      <p:ext uri="{BB962C8B-B14F-4D97-AF65-F5344CB8AC3E}">
        <p14:creationId xmlns:p14="http://schemas.microsoft.com/office/powerpoint/2010/main" val="142226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workflow</a:t>
            </a:r>
            <a:r>
              <a:rPr lang="en-US" baseline="0" dirty="0"/>
              <a:t> from data to publication. </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20</a:t>
            </a:fld>
            <a:endParaRPr lang="en-US"/>
          </a:p>
        </p:txBody>
      </p:sp>
    </p:spTree>
    <p:extLst>
      <p:ext uri="{BB962C8B-B14F-4D97-AF65-F5344CB8AC3E}">
        <p14:creationId xmlns:p14="http://schemas.microsoft.com/office/powerpoint/2010/main" val="1644969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Encapsulation</a:t>
            </a:r>
            <a:r>
              <a:rPr lang="en-US" baseline="0" dirty="0"/>
              <a:t> creates a “capsule” based on a set of results (likely a subset) using data provenance. </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21</a:t>
            </a:fld>
            <a:endParaRPr lang="en-US"/>
          </a:p>
        </p:txBody>
      </p:sp>
    </p:spTree>
    <p:extLst>
      <p:ext uri="{BB962C8B-B14F-4D97-AF65-F5344CB8AC3E}">
        <p14:creationId xmlns:p14="http://schemas.microsoft.com/office/powerpoint/2010/main" val="49058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provenance is a formal representation of a computational</a:t>
            </a:r>
            <a:r>
              <a:rPr lang="en-US" baseline="0" dirty="0"/>
              <a:t> process that produced a result.</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22</a:t>
            </a:fld>
            <a:endParaRPr lang="en-US"/>
          </a:p>
        </p:txBody>
      </p:sp>
    </p:spTree>
    <p:extLst>
      <p:ext uri="{BB962C8B-B14F-4D97-AF65-F5344CB8AC3E}">
        <p14:creationId xmlns:p14="http://schemas.microsoft.com/office/powerpoint/2010/main" val="166733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more complex analytical pipelines, provenance is a formal way to deal with the tangle of processes and data</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23</a:t>
            </a:fld>
            <a:endParaRPr lang="en-US"/>
          </a:p>
        </p:txBody>
      </p:sp>
    </p:spTree>
    <p:extLst>
      <p:ext uri="{BB962C8B-B14F-4D97-AF65-F5344CB8AC3E}">
        <p14:creationId xmlns:p14="http://schemas.microsoft.com/office/powerpoint/2010/main" val="127711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provenance is used by </a:t>
            </a:r>
            <a:r>
              <a:rPr lang="en-US" dirty="0" err="1"/>
              <a:t>encapsulator</a:t>
            </a:r>
            <a:r>
              <a:rPr lang="en-US" dirty="0"/>
              <a:t> to</a:t>
            </a:r>
            <a:r>
              <a:rPr lang="en-US" baseline="0" dirty="0"/>
              <a:t> 1) clean code by finding the essential code pathway, 2) locate and re-organize pathways and 3) get environment details (e.g. libraries).</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24</a:t>
            </a:fld>
            <a:endParaRPr lang="en-US"/>
          </a:p>
        </p:txBody>
      </p:sp>
    </p:spTree>
    <p:extLst>
      <p:ext uri="{BB962C8B-B14F-4D97-AF65-F5344CB8AC3E}">
        <p14:creationId xmlns:p14="http://schemas.microsoft.com/office/powerpoint/2010/main" val="935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 quantitative ecologist, and so I spend most of my time thinking about ecosystems and how to analyze</a:t>
            </a:r>
            <a:r>
              <a:rPr lang="en-US" baseline="0" dirty="0"/>
              <a:t> them. And over the years, my software needs have far outpaced commercial development. </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8</a:t>
            </a:fld>
            <a:endParaRPr lang="en-US"/>
          </a:p>
        </p:txBody>
      </p:sp>
    </p:spTree>
    <p:extLst>
      <p:ext uri="{BB962C8B-B14F-4D97-AF65-F5344CB8AC3E}">
        <p14:creationId xmlns:p14="http://schemas.microsoft.com/office/powerpoint/2010/main" val="1296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have been a open-source analytical software developer, educator and advocate</a:t>
            </a:r>
            <a:r>
              <a:rPr lang="en-US" baseline="0" dirty="0"/>
              <a:t> for nearly 10 years. </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9</a:t>
            </a:fld>
            <a:endParaRPr lang="en-US"/>
          </a:p>
        </p:txBody>
      </p:sp>
    </p:spTree>
    <p:extLst>
      <p:ext uri="{BB962C8B-B14F-4D97-AF65-F5344CB8AC3E}">
        <p14:creationId xmlns:p14="http://schemas.microsoft.com/office/powerpoint/2010/main" val="134500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years ago, I,</a:t>
            </a:r>
            <a:r>
              <a:rPr lang="en-US" baseline="0" dirty="0"/>
              <a:t> like many other scientists, was troubled by the “expose” on scientific reproducibility (or </a:t>
            </a:r>
            <a:r>
              <a:rPr lang="en-US" i="1" baseline="0" dirty="0" err="1"/>
              <a:t>ir</a:t>
            </a:r>
            <a:r>
              <a:rPr lang="en-US" i="1" baseline="0" dirty="0"/>
              <a:t>-</a:t>
            </a:r>
            <a:r>
              <a:rPr lang="en-US" i="0" baseline="0" dirty="0"/>
              <a:t>reproducibility) that apparently was abundant across all of science. </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10</a:t>
            </a:fld>
            <a:endParaRPr lang="en-US"/>
          </a:p>
        </p:txBody>
      </p:sp>
    </p:spTree>
    <p:extLst>
      <p:ext uri="{BB962C8B-B14F-4D97-AF65-F5344CB8AC3E}">
        <p14:creationId xmlns:p14="http://schemas.microsoft.com/office/powerpoint/2010/main" val="1785482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Biology was particularly troubled, according to</a:t>
            </a:r>
            <a:r>
              <a:rPr lang="en-US" baseline="0" dirty="0"/>
              <a:t> the results, and I would assume that ecology would on the more troubled edge of the spectrum given the typically small sample sizes and highly complex, multivariate systems studied. </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11</a:t>
            </a:fld>
            <a:endParaRPr lang="en-US"/>
          </a:p>
        </p:txBody>
      </p:sp>
    </p:spTree>
    <p:extLst>
      <p:ext uri="{BB962C8B-B14F-4D97-AF65-F5344CB8AC3E}">
        <p14:creationId xmlns:p14="http://schemas.microsoft.com/office/powerpoint/2010/main" val="125632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though not at the forefront of my thinking, code was mentioned as a major issue. </a:t>
            </a:r>
          </a:p>
        </p:txBody>
      </p:sp>
      <p:sp>
        <p:nvSpPr>
          <p:cNvPr id="4" name="Slide Number Placeholder 3"/>
          <p:cNvSpPr>
            <a:spLocks noGrp="1"/>
          </p:cNvSpPr>
          <p:nvPr>
            <p:ph type="sldNum" sz="quarter" idx="10"/>
          </p:nvPr>
        </p:nvSpPr>
        <p:spPr/>
        <p:txBody>
          <a:bodyPr/>
          <a:lstStyle/>
          <a:p>
            <a:fld id="{8F89C85F-0044-7943-978A-E9E0F8058FF1}" type="slidenum">
              <a:rPr lang="en-US" smtClean="0"/>
              <a:t>12</a:t>
            </a:fld>
            <a:endParaRPr lang="en-US"/>
          </a:p>
        </p:txBody>
      </p:sp>
    </p:spTree>
    <p:extLst>
      <p:ext uri="{BB962C8B-B14F-4D97-AF65-F5344CB8AC3E}">
        <p14:creationId xmlns:p14="http://schemas.microsoft.com/office/powerpoint/2010/main" val="52418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not have been surprising given my experience with analytical software, my own,</a:t>
            </a:r>
            <a:r>
              <a:rPr lang="en-US" baseline="0" dirty="0"/>
              <a:t> my students and my colleagues. </a:t>
            </a:r>
            <a:endParaRPr lang="en-US" dirty="0"/>
          </a:p>
        </p:txBody>
      </p:sp>
      <p:sp>
        <p:nvSpPr>
          <p:cNvPr id="4" name="Slide Number Placeholder 3"/>
          <p:cNvSpPr>
            <a:spLocks noGrp="1"/>
          </p:cNvSpPr>
          <p:nvPr>
            <p:ph type="sldNum" sz="quarter" idx="10"/>
          </p:nvPr>
        </p:nvSpPr>
        <p:spPr/>
        <p:txBody>
          <a:bodyPr/>
          <a:lstStyle/>
          <a:p>
            <a:fld id="{8F89C85F-0044-7943-978A-E9E0F8058FF1}" type="slidenum">
              <a:rPr lang="en-US" smtClean="0"/>
              <a:t>13</a:t>
            </a:fld>
            <a:endParaRPr lang="en-US"/>
          </a:p>
        </p:txBody>
      </p:sp>
    </p:spTree>
    <p:extLst>
      <p:ext uri="{BB962C8B-B14F-4D97-AF65-F5344CB8AC3E}">
        <p14:creationId xmlns:p14="http://schemas.microsoft.com/office/powerpoint/2010/main" val="28811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Beautiful</a:t>
            </a:r>
            <a:r>
              <a:rPr lang="en-US" baseline="0" dirty="0"/>
              <a:t> unique snowflakes of code as intricate and awkward as a rube </a:t>
            </a:r>
            <a:r>
              <a:rPr lang="en-US" baseline="0" dirty="0" err="1"/>
              <a:t>goldberg</a:t>
            </a:r>
            <a:r>
              <a:rPr lang="en-US" baseline="0" dirty="0"/>
              <a:t> machine. </a:t>
            </a:r>
          </a:p>
        </p:txBody>
      </p:sp>
      <p:sp>
        <p:nvSpPr>
          <p:cNvPr id="4" name="Slide Number Placeholder 3"/>
          <p:cNvSpPr>
            <a:spLocks noGrp="1"/>
          </p:cNvSpPr>
          <p:nvPr>
            <p:ph type="sldNum" sz="quarter" idx="10"/>
          </p:nvPr>
        </p:nvSpPr>
        <p:spPr/>
        <p:txBody>
          <a:bodyPr/>
          <a:lstStyle/>
          <a:p>
            <a:fld id="{8F89C85F-0044-7943-978A-E9E0F8058FF1}" type="slidenum">
              <a:rPr lang="en-US" smtClean="0"/>
              <a:t>14</a:t>
            </a:fld>
            <a:endParaRPr lang="en-US"/>
          </a:p>
        </p:txBody>
      </p:sp>
    </p:spTree>
    <p:extLst>
      <p:ext uri="{BB962C8B-B14F-4D97-AF65-F5344CB8AC3E}">
        <p14:creationId xmlns:p14="http://schemas.microsoft.com/office/powerpoint/2010/main" val="1704645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collaboration with folks at CERN, University of Cambridge and Mt Holyoke, we wrote a paper highlighting important issues. </a:t>
            </a:r>
          </a:p>
        </p:txBody>
      </p:sp>
      <p:sp>
        <p:nvSpPr>
          <p:cNvPr id="4" name="Slide Number Placeholder 3"/>
          <p:cNvSpPr>
            <a:spLocks noGrp="1"/>
          </p:cNvSpPr>
          <p:nvPr>
            <p:ph type="sldNum" sz="quarter" idx="10"/>
          </p:nvPr>
        </p:nvSpPr>
        <p:spPr/>
        <p:txBody>
          <a:bodyPr/>
          <a:lstStyle/>
          <a:p>
            <a:fld id="{8F89C85F-0044-7943-978A-E9E0F8058FF1}" type="slidenum">
              <a:rPr lang="en-US" smtClean="0"/>
              <a:t>15</a:t>
            </a:fld>
            <a:endParaRPr lang="en-US"/>
          </a:p>
        </p:txBody>
      </p:sp>
    </p:spTree>
    <p:extLst>
      <p:ext uri="{BB962C8B-B14F-4D97-AF65-F5344CB8AC3E}">
        <p14:creationId xmlns:p14="http://schemas.microsoft.com/office/powerpoint/2010/main" val="82033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B5C9-1307-BA42-ABA2-0BC069CD8E7F}" type="datetimeFigureOut">
              <a:rPr lang="en-US" smtClean="0"/>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projects.iq.harvard.edu/provenance-at-harvard" TargetMode="External"/><Relationship Id="rId2" Type="http://schemas.openxmlformats.org/officeDocument/2006/relationships/hyperlink" Target="mailto:matthewklau@fas.harvard.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91342D-7A60-B847-906A-9EF6EA0AF6DF}"/>
              </a:ext>
            </a:extLst>
          </p:cNvPr>
          <p:cNvSpPr>
            <a:spLocks noGrp="1"/>
          </p:cNvSpPr>
          <p:nvPr>
            <p:ph type="ctrTitle"/>
          </p:nvPr>
        </p:nvSpPr>
        <p:spPr/>
        <p:txBody>
          <a:bodyPr/>
          <a:lstStyle/>
          <a:p>
            <a:r>
              <a:rPr lang="en-US" dirty="0"/>
              <a:t>Integrating Replication Tools with Data Repositories</a:t>
            </a:r>
          </a:p>
        </p:txBody>
      </p:sp>
      <p:sp>
        <p:nvSpPr>
          <p:cNvPr id="5" name="Subtitle 4">
            <a:extLst>
              <a:ext uri="{FF2B5EF4-FFF2-40B4-BE49-F238E27FC236}">
                <a16:creationId xmlns:a16="http://schemas.microsoft.com/office/drawing/2014/main" id="{4129F83F-160C-2B46-A8B9-9134C608B8D4}"/>
              </a:ext>
            </a:extLst>
          </p:cNvPr>
          <p:cNvSpPr>
            <a:spLocks noGrp="1"/>
          </p:cNvSpPr>
          <p:nvPr>
            <p:ph type="subTitle" idx="1"/>
          </p:nvPr>
        </p:nvSpPr>
        <p:spPr/>
        <p:txBody>
          <a:bodyPr>
            <a:normAutofit/>
          </a:bodyPr>
          <a:lstStyle/>
          <a:p>
            <a:r>
              <a:rPr lang="en-US" dirty="0"/>
              <a:t>Matthew K Lau and </a:t>
            </a:r>
            <a:r>
              <a:rPr lang="en-US" dirty="0" err="1"/>
              <a:t>Mercè</a:t>
            </a:r>
            <a:r>
              <a:rPr lang="en-US" dirty="0"/>
              <a:t> </a:t>
            </a:r>
            <a:r>
              <a:rPr lang="en-US" dirty="0" err="1"/>
              <a:t>Crosas</a:t>
            </a:r>
            <a:r>
              <a:rPr lang="en-US" dirty="0"/>
              <a:t> </a:t>
            </a:r>
          </a:p>
          <a:p>
            <a:r>
              <a:rPr lang="en-US" dirty="0"/>
              <a:t>IQSS, </a:t>
            </a:r>
            <a:r>
              <a:rPr lang="en-US" dirty="0" err="1"/>
              <a:t>Dataverse</a:t>
            </a:r>
            <a:r>
              <a:rPr lang="en-US" dirty="0"/>
              <a:t>, Harvard Forest</a:t>
            </a:r>
          </a:p>
          <a:p>
            <a:r>
              <a:rPr lang="en-US" dirty="0"/>
              <a:t>Harvard University</a:t>
            </a:r>
          </a:p>
        </p:txBody>
      </p:sp>
    </p:spTree>
    <p:extLst>
      <p:ext uri="{BB962C8B-B14F-4D97-AF65-F5344CB8AC3E}">
        <p14:creationId xmlns:p14="http://schemas.microsoft.com/office/powerpoint/2010/main" val="838781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ker2016_1.png"/>
          <p:cNvPicPr>
            <a:picLocks noGrp="1" noChangeAspect="1"/>
          </p:cNvPicPr>
          <p:nvPr/>
        </p:nvPicPr>
        <p:blipFill>
          <a:blip r:embed="rId3"/>
          <a:stretch>
            <a:fillRect/>
          </a:stretch>
        </p:blipFill>
        <p:spPr bwMode="auto">
          <a:xfrm>
            <a:off x="1281444" y="2399"/>
            <a:ext cx="6605256" cy="6855601"/>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ker2016_2.png"/>
          <p:cNvPicPr>
            <a:picLocks noGrp="1" noChangeAspect="1"/>
          </p:cNvPicPr>
          <p:nvPr/>
        </p:nvPicPr>
        <p:blipFill>
          <a:blip r:embed="rId3"/>
          <a:stretch>
            <a:fillRect/>
          </a:stretch>
        </p:blipFill>
        <p:spPr bwMode="auto">
          <a:xfrm>
            <a:off x="1266775" y="0"/>
            <a:ext cx="6882815" cy="6863535"/>
          </a:xfrm>
          <a:prstGeom prst="rect">
            <a:avLst/>
          </a:prstGeom>
          <a:noFill/>
          <a:ln w="9525">
            <a:noFill/>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ker2016_3.png"/>
          <p:cNvPicPr>
            <a:picLocks noGrp="1" noChangeAspect="1"/>
          </p:cNvPicPr>
          <p:nvPr/>
        </p:nvPicPr>
        <p:blipFill>
          <a:blip r:embed="rId3"/>
          <a:stretch>
            <a:fillRect/>
          </a:stretch>
        </p:blipFill>
        <p:spPr bwMode="auto">
          <a:xfrm>
            <a:off x="1030341" y="0"/>
            <a:ext cx="7210689" cy="6863650"/>
          </a:xfrm>
          <a:prstGeom prst="rect">
            <a:avLst/>
          </a:prstGeom>
          <a:noFill/>
          <a:ln w="9525">
            <a:noFill/>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zing_saddles2.JPG"/>
          <p:cNvPicPr>
            <a:picLocks noGrp="1" noChangeAspect="1"/>
          </p:cNvPicPr>
          <p:nvPr/>
        </p:nvPicPr>
        <p:blipFill>
          <a:blip r:embed="rId3"/>
          <a:stretch>
            <a:fillRect/>
          </a:stretch>
        </p:blipFill>
        <p:spPr bwMode="auto">
          <a:xfrm>
            <a:off x="1897380" y="11430"/>
            <a:ext cx="5372100" cy="6805935"/>
          </a:xfrm>
          <a:prstGeom prst="rect">
            <a:avLst/>
          </a:prstGeom>
          <a:noFill/>
          <a:ln w="9525">
            <a:noFill/>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gm.jpg"/>
          <p:cNvPicPr>
            <a:picLocks noGrp="1" noChangeAspect="1"/>
          </p:cNvPicPr>
          <p:nvPr/>
        </p:nvPicPr>
        <p:blipFill>
          <a:blip r:embed="rId3"/>
          <a:stretch>
            <a:fillRect/>
          </a:stretch>
        </p:blipFill>
        <p:spPr bwMode="auto">
          <a:xfrm>
            <a:off x="0" y="0"/>
            <a:ext cx="9144000" cy="6853187"/>
          </a:xfrm>
          <a:prstGeom prst="rect">
            <a:avLst/>
          </a:prstGeom>
          <a:noFill/>
          <a:ln w="9525">
            <a:noFill/>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d.png"/>
          <p:cNvPicPr>
            <a:picLocks noGrp="1" noChangeAspect="1"/>
          </p:cNvPicPr>
          <p:nvPr/>
        </p:nvPicPr>
        <p:blipFill>
          <a:blip r:embed="rId3"/>
          <a:stretch>
            <a:fillRect/>
          </a:stretch>
        </p:blipFill>
        <p:spPr bwMode="auto">
          <a:xfrm>
            <a:off x="833120" y="925830"/>
            <a:ext cx="7569200" cy="4521200"/>
          </a:xfrm>
          <a:prstGeom prst="rect">
            <a:avLst/>
          </a:prstGeom>
          <a:noFill/>
          <a:ln w="9525">
            <a:noFill/>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rn_hf.png"/>
          <p:cNvPicPr>
            <a:picLocks noGrp="1" noChangeAspect="1"/>
          </p:cNvPicPr>
          <p:nvPr/>
        </p:nvPicPr>
        <p:blipFill>
          <a:blip r:embed="rId3"/>
          <a:stretch>
            <a:fillRect/>
          </a:stretch>
        </p:blipFill>
        <p:spPr bwMode="auto">
          <a:xfrm>
            <a:off x="11430" y="640079"/>
            <a:ext cx="9144000" cy="4938889"/>
          </a:xfrm>
          <a:prstGeom prst="rect">
            <a:avLst/>
          </a:prstGeom>
          <a:noFill/>
          <a:ln w="9525">
            <a:noFill/>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688" y="2160330"/>
            <a:ext cx="6276852" cy="2397757"/>
          </a:xfrm>
          <a:prstGeom prst="rect">
            <a:avLst/>
          </a:prstGeom>
        </p:spPr>
      </p:pic>
    </p:spTree>
    <p:extLst>
      <p:ext uri="{BB962C8B-B14F-4D97-AF65-F5344CB8AC3E}">
        <p14:creationId xmlns:p14="http://schemas.microsoft.com/office/powerpoint/2010/main" val="177556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SE2018.png"/>
          <p:cNvPicPr>
            <a:picLocks noGrp="1" noChangeAspect="1"/>
          </p:cNvPicPr>
          <p:nvPr/>
        </p:nvPicPr>
        <p:blipFill>
          <a:blip r:embed="rId3"/>
          <a:stretch>
            <a:fillRect/>
          </a:stretch>
        </p:blipFill>
        <p:spPr bwMode="auto">
          <a:xfrm>
            <a:off x="2004060" y="428294"/>
            <a:ext cx="5135880" cy="5185106"/>
          </a:xfrm>
          <a:prstGeom prst="rect">
            <a:avLst/>
          </a:prstGeom>
          <a:noFill/>
          <a:ln w="9525">
            <a:noFill/>
            <a:headEnd/>
            <a:tailEnd/>
          </a:ln>
        </p:spPr>
      </p:pic>
      <p:sp>
        <p:nvSpPr>
          <p:cNvPr id="3" name="TextBox 3"/>
          <p:cNvSpPr txBox="1"/>
          <p:nvPr/>
        </p:nvSpPr>
        <p:spPr>
          <a:xfrm>
            <a:off x="457200" y="5613400"/>
            <a:ext cx="8229600" cy="508000"/>
          </a:xfrm>
          <a:prstGeom prst="rect">
            <a:avLst/>
          </a:prstGeom>
          <a:noFill/>
        </p:spPr>
        <p:txBody>
          <a:bodyPr/>
          <a:lstStyle/>
          <a:p>
            <a:pPr marL="0" lvl="0" indent="0" algn="ctr">
              <a:buNone/>
            </a:pPr>
            <a:r>
              <a:t>IEEE: Computing in Science &amp; Engineering 2018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Encapsulator</a:t>
            </a:r>
          </a:p>
        </p:txBody>
      </p:sp>
      <p:sp>
        <p:nvSpPr>
          <p:cNvPr id="3" name="Content Placeholder 2"/>
          <p:cNvSpPr>
            <a:spLocks noGrp="1"/>
          </p:cNvSpPr>
          <p:nvPr>
            <p:ph idx="1"/>
          </p:nvPr>
        </p:nvSpPr>
        <p:spPr>
          <a:xfrm>
            <a:off x="457200" y="2446021"/>
            <a:ext cx="8492490" cy="3063240"/>
          </a:xfrm>
        </p:spPr>
        <p:txBody>
          <a:bodyPr/>
          <a:lstStyle/>
          <a:p>
            <a:pPr marL="0" lvl="0" indent="0">
              <a:buNone/>
            </a:pPr>
            <a:r>
              <a:rPr lang="en-US" b="1" dirty="0"/>
              <a:t>Purpose</a:t>
            </a:r>
            <a:r>
              <a:rPr b="1" dirty="0"/>
              <a:t>: Simplify computational reproducibility</a:t>
            </a:r>
          </a:p>
          <a:p>
            <a:pPr lvl="1">
              <a:buAutoNum type="arabicPeriod"/>
            </a:pPr>
            <a:r>
              <a:rPr dirty="0"/>
              <a:t>Create a data “capsule” </a:t>
            </a:r>
            <a:r>
              <a:rPr lang="en-US" dirty="0"/>
              <a:t>(</a:t>
            </a:r>
            <a:r>
              <a:rPr dirty="0"/>
              <a:t>code</a:t>
            </a:r>
            <a:r>
              <a:rPr lang="en-US" dirty="0"/>
              <a:t> +</a:t>
            </a:r>
            <a:r>
              <a:rPr dirty="0"/>
              <a:t> data </a:t>
            </a:r>
            <a:r>
              <a:rPr lang="en-US" dirty="0"/>
              <a:t>+ </a:t>
            </a:r>
            <a:r>
              <a:rPr dirty="0"/>
              <a:t>environment</a:t>
            </a:r>
            <a:r>
              <a:rPr lang="en-US" dirty="0"/>
              <a:t>)</a:t>
            </a:r>
            <a:endParaRPr dirty="0"/>
          </a:p>
          <a:p>
            <a:pPr lvl="1">
              <a:buAutoNum type="arabicPeriod"/>
            </a:pPr>
            <a:r>
              <a:rPr dirty="0"/>
              <a:t>Increase transparency with “cleaned” code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194E-1960-D44B-953E-13D7A1108C0D}"/>
              </a:ext>
            </a:extLst>
          </p:cNvPr>
          <p:cNvSpPr>
            <a:spLocks noGrp="1"/>
          </p:cNvSpPr>
          <p:nvPr>
            <p:ph type="title"/>
          </p:nvPr>
        </p:nvSpPr>
        <p:spPr/>
        <p:txBody>
          <a:bodyPr/>
          <a:lstStyle/>
          <a:p>
            <a:r>
              <a:rPr lang="en-US" dirty="0"/>
              <a:t>Increase in Data Sharing</a:t>
            </a:r>
          </a:p>
        </p:txBody>
      </p:sp>
      <p:sp>
        <p:nvSpPr>
          <p:cNvPr id="3" name="Content Placeholder 2">
            <a:extLst>
              <a:ext uri="{FF2B5EF4-FFF2-40B4-BE49-F238E27FC236}">
                <a16:creationId xmlns:a16="http://schemas.microsoft.com/office/drawing/2014/main" id="{F95F2C9A-729F-164E-B759-1744EC70CEF4}"/>
              </a:ext>
            </a:extLst>
          </p:cNvPr>
          <p:cNvSpPr>
            <a:spLocks noGrp="1"/>
          </p:cNvSpPr>
          <p:nvPr>
            <p:ph idx="1"/>
          </p:nvPr>
        </p:nvSpPr>
        <p:spPr/>
        <p:txBody>
          <a:bodyPr/>
          <a:lstStyle/>
          <a:p>
            <a:r>
              <a:rPr lang="en-US" dirty="0"/>
              <a:t>In the last decade, data sharing has become more common in the social sciences:</a:t>
            </a:r>
          </a:p>
          <a:p>
            <a:pPr lvl="1"/>
            <a:r>
              <a:rPr lang="en-US" dirty="0"/>
              <a:t>An increasing number of journals are adopting data policies</a:t>
            </a:r>
          </a:p>
          <a:p>
            <a:pPr lvl="1"/>
            <a:r>
              <a:rPr lang="en-US" dirty="0"/>
              <a:t>More data repositories are available to share research data</a:t>
            </a:r>
          </a:p>
        </p:txBody>
      </p:sp>
    </p:spTree>
    <p:extLst>
      <p:ext uri="{BB962C8B-B14F-4D97-AF65-F5344CB8AC3E}">
        <p14:creationId xmlns:p14="http://schemas.microsoft.com/office/powerpoint/2010/main" val="317285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se1.png"/>
          <p:cNvPicPr>
            <a:picLocks noGrp="1" noChangeAspect="1"/>
          </p:cNvPicPr>
          <p:nvPr/>
        </p:nvPicPr>
        <p:blipFill>
          <a:blip r:embed="rId3"/>
          <a:stretch>
            <a:fillRect/>
          </a:stretch>
        </p:blipFill>
        <p:spPr bwMode="auto">
          <a:xfrm>
            <a:off x="0" y="0"/>
            <a:ext cx="8982757" cy="3105151"/>
          </a:xfrm>
          <a:prstGeom prst="rect">
            <a:avLst/>
          </a:prstGeom>
          <a:noFill/>
          <a:ln w="9525">
            <a:noFill/>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se2.png"/>
          <p:cNvPicPr>
            <a:picLocks noGrp="1" noChangeAspect="1"/>
          </p:cNvPicPr>
          <p:nvPr/>
        </p:nvPicPr>
        <p:blipFill>
          <a:blip r:embed="rId3"/>
          <a:stretch>
            <a:fillRect/>
          </a:stretch>
        </p:blipFill>
        <p:spPr bwMode="auto">
          <a:xfrm>
            <a:off x="1645920" y="0"/>
            <a:ext cx="6092190" cy="6820187"/>
          </a:xfrm>
          <a:prstGeom prst="rect">
            <a:avLst/>
          </a:prstGeom>
          <a:noFill/>
          <a:ln w="9525">
            <a:noFill/>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8"/>
            <a:ext cx="8229600" cy="1143000"/>
          </a:xfrm>
        </p:spPr>
        <p:txBody>
          <a:bodyPr/>
          <a:lstStyle/>
          <a:p>
            <a:pPr marL="0" lvl="0" indent="0">
              <a:buNone/>
            </a:pPr>
            <a:r>
              <a:t>What is data provenance?</a:t>
            </a:r>
          </a:p>
        </p:txBody>
      </p:sp>
      <p:pic>
        <p:nvPicPr>
          <p:cNvPr id="3" name="Picture 1" descr="provw3c.png"/>
          <p:cNvPicPr>
            <a:picLocks noGrp="1" noChangeAspect="1"/>
          </p:cNvPicPr>
          <p:nvPr/>
        </p:nvPicPr>
        <p:blipFill>
          <a:blip r:embed="rId3"/>
          <a:stretch>
            <a:fillRect/>
          </a:stretch>
        </p:blipFill>
        <p:spPr bwMode="auto">
          <a:xfrm>
            <a:off x="457200" y="1739900"/>
            <a:ext cx="8229600" cy="4254500"/>
          </a:xfrm>
          <a:prstGeom prst="rect">
            <a:avLst/>
          </a:prstGeom>
          <a:noFill/>
          <a:ln w="9525">
            <a:noFill/>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Prov. Huh. What is it good for?</a:t>
            </a:r>
          </a:p>
        </p:txBody>
      </p:sp>
      <p:pic>
        <p:nvPicPr>
          <p:cNvPr id="3" name="Picture 1" descr="messy1.png"/>
          <p:cNvPicPr>
            <a:picLocks noGrp="1" noChangeAspect="1"/>
          </p:cNvPicPr>
          <p:nvPr/>
        </p:nvPicPr>
        <p:blipFill>
          <a:blip r:embed="rId3"/>
          <a:stretch>
            <a:fillRect/>
          </a:stretch>
        </p:blipFill>
        <p:spPr bwMode="auto">
          <a:xfrm>
            <a:off x="265747" y="2998892"/>
            <a:ext cx="8612506" cy="1275927"/>
          </a:xfrm>
          <a:prstGeom prst="rect">
            <a:avLst/>
          </a:prstGeom>
          <a:noFill/>
          <a:ln w="9525">
            <a:noFill/>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ssy2.png"/>
          <p:cNvPicPr>
            <a:picLocks noGrp="1" noChangeAspect="1"/>
          </p:cNvPicPr>
          <p:nvPr/>
        </p:nvPicPr>
        <p:blipFill>
          <a:blip r:embed="rId3"/>
          <a:stretch>
            <a:fillRect/>
          </a:stretch>
        </p:blipFill>
        <p:spPr bwMode="auto">
          <a:xfrm>
            <a:off x="217170" y="209115"/>
            <a:ext cx="3453090" cy="6573798"/>
          </a:xfrm>
          <a:prstGeom prst="rect">
            <a:avLst/>
          </a:prstGeom>
          <a:noFill/>
          <a:ln w="9525">
            <a:noFill/>
            <a:headEnd/>
            <a:tailEnd/>
          </a:ln>
        </p:spPr>
      </p:pic>
      <p:pic>
        <p:nvPicPr>
          <p:cNvPr id="3" name="Picture 2" descr="cise2.png"/>
          <p:cNvPicPr>
            <a:picLocks noGrp="1" noChangeAspect="1"/>
          </p:cNvPicPr>
          <p:nvPr/>
        </p:nvPicPr>
        <p:blipFill>
          <a:blip r:embed="rId4"/>
          <a:stretch>
            <a:fillRect/>
          </a:stretch>
        </p:blipFill>
        <p:spPr bwMode="auto">
          <a:xfrm>
            <a:off x="3564695" y="376531"/>
            <a:ext cx="5437477" cy="6087238"/>
          </a:xfrm>
          <a:prstGeom prst="rect">
            <a:avLst/>
          </a:prstGeom>
          <a:noFill/>
          <a:ln w="9525">
            <a:noFill/>
            <a:headEnd/>
            <a:tailEnd/>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5842" y="3988274"/>
            <a:ext cx="1498158" cy="5722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Future </a:t>
            </a:r>
            <a:r>
              <a:rPr lang="en-US" dirty="0"/>
              <a:t>Work</a:t>
            </a:r>
            <a:endParaRPr dirty="0"/>
          </a:p>
        </p:txBody>
      </p:sp>
      <p:sp>
        <p:nvSpPr>
          <p:cNvPr id="3" name="Content Placeholder 2"/>
          <p:cNvSpPr>
            <a:spLocks noGrp="1"/>
          </p:cNvSpPr>
          <p:nvPr>
            <p:ph idx="1"/>
          </p:nvPr>
        </p:nvSpPr>
        <p:spPr/>
        <p:txBody>
          <a:bodyPr>
            <a:normAutofit fontScale="77500" lnSpcReduction="20000"/>
          </a:bodyPr>
          <a:lstStyle/>
          <a:p>
            <a:pPr lvl="1"/>
            <a:r>
              <a:rPr lang="en-US" b="1" dirty="0"/>
              <a:t>Challenges</a:t>
            </a:r>
            <a:r>
              <a:rPr lang="en-US" dirty="0"/>
              <a:t>: domain-specific environments, improved code cleaning (</a:t>
            </a:r>
            <a:r>
              <a:rPr lang="en-US" i="1" dirty="0" err="1"/>
              <a:t>Rclean</a:t>
            </a:r>
            <a:r>
              <a:rPr lang="en-US" dirty="0"/>
              <a:t>), Capsule OS (</a:t>
            </a:r>
            <a:r>
              <a:rPr lang="en-US" i="1" dirty="0"/>
              <a:t>Linux</a:t>
            </a:r>
            <a:r>
              <a:rPr lang="en-US" dirty="0"/>
              <a:t>), nondeterminism</a:t>
            </a:r>
          </a:p>
          <a:p>
            <a:pPr lvl="1"/>
            <a:r>
              <a:rPr lang="en-US" dirty="0"/>
              <a:t>Testing </a:t>
            </a:r>
            <a:r>
              <a:rPr dirty="0" err="1"/>
              <a:t>Dataverse</a:t>
            </a:r>
            <a:r>
              <a:rPr dirty="0"/>
              <a:t> products</a:t>
            </a:r>
          </a:p>
          <a:p>
            <a:pPr lvl="1"/>
            <a:r>
              <a:rPr dirty="0"/>
              <a:t>Integration with IDEs (</a:t>
            </a:r>
            <a:r>
              <a:rPr i="1" dirty="0"/>
              <a:t>RStudio</a:t>
            </a:r>
            <a:r>
              <a:rPr dirty="0"/>
              <a:t>)</a:t>
            </a:r>
          </a:p>
          <a:p>
            <a:pPr lvl="1"/>
            <a:r>
              <a:rPr dirty="0"/>
              <a:t>Container Support (e.g. </a:t>
            </a:r>
            <a:r>
              <a:rPr i="1" dirty="0"/>
              <a:t>Docker</a:t>
            </a:r>
            <a:r>
              <a:rPr dirty="0"/>
              <a:t>)</a:t>
            </a:r>
            <a:endParaRPr lang="en-US" dirty="0"/>
          </a:p>
          <a:p>
            <a:pPr lvl="1"/>
            <a:endParaRPr dirty="0"/>
          </a:p>
          <a:p>
            <a:pPr marL="0" lvl="0" indent="0">
              <a:buNone/>
            </a:pPr>
            <a:r>
              <a:rPr b="1" dirty="0"/>
              <a:t>Email: </a:t>
            </a:r>
            <a:r>
              <a:rPr b="1" i="1" dirty="0">
                <a:hlinkClick r:id="rId2"/>
              </a:rPr>
              <a:t>matthewklau@fas.harvard.edu</a:t>
            </a:r>
            <a:r>
              <a:rPr dirty="0"/>
              <a:t> </a:t>
            </a:r>
            <a:endParaRPr lang="en-US" dirty="0"/>
          </a:p>
          <a:p>
            <a:pPr marL="0" lvl="0" indent="0">
              <a:buNone/>
            </a:pPr>
            <a:r>
              <a:rPr b="1" dirty="0"/>
              <a:t>Github: MKLau</a:t>
            </a:r>
          </a:p>
          <a:p>
            <a:pPr marL="0" lvl="0" indent="0">
              <a:buNone/>
            </a:pPr>
            <a:r>
              <a:rPr i="1" dirty="0"/>
              <a:t>This work was supported by NSF grants SSI-1450277 (End-to-End Provenance) and ACI-1448123 (Citation++).</a:t>
            </a:r>
          </a:p>
          <a:p>
            <a:pPr marL="0" lvl="0" indent="0">
              <a:buNone/>
            </a:pPr>
            <a:endParaRPr lang="en-US" i="1" dirty="0"/>
          </a:p>
          <a:p>
            <a:pPr marL="0" lvl="0" indent="0">
              <a:buNone/>
            </a:pPr>
            <a:r>
              <a:rPr i="1" dirty="0"/>
              <a:t>More details about those projects are available at </a:t>
            </a:r>
            <a:r>
              <a:rPr i="1" dirty="0">
                <a:hlinkClick r:id="rId3"/>
              </a:rPr>
              <a:t>https://projects.iq.harvard.edu/provenance-at-harvard</a:t>
            </a:r>
            <a:r>
              <a:rPr i="1"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B332-1449-5C40-857C-660469EFB7C2}"/>
              </a:ext>
            </a:extLst>
          </p:cNvPr>
          <p:cNvSpPr>
            <a:spLocks noGrp="1"/>
          </p:cNvSpPr>
          <p:nvPr>
            <p:ph type="title"/>
          </p:nvPr>
        </p:nvSpPr>
        <p:spPr/>
        <p:txBody>
          <a:bodyPr>
            <a:noAutofit/>
          </a:bodyPr>
          <a:lstStyle/>
          <a:p>
            <a:r>
              <a:rPr lang="en-US" sz="3600" dirty="0"/>
              <a:t>Data Policies use in Social Science Journals</a:t>
            </a:r>
          </a:p>
        </p:txBody>
      </p:sp>
      <p:pic>
        <p:nvPicPr>
          <p:cNvPr id="4" name="Picture 3">
            <a:extLst>
              <a:ext uri="{FF2B5EF4-FFF2-40B4-BE49-F238E27FC236}">
                <a16:creationId xmlns:a16="http://schemas.microsoft.com/office/drawing/2014/main" id="{7B1A9374-7AF2-EE4B-9D32-25B754793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75" y="1196927"/>
            <a:ext cx="6576894" cy="5257800"/>
          </a:xfrm>
          <a:prstGeom prst="rect">
            <a:avLst/>
          </a:prstGeom>
        </p:spPr>
      </p:pic>
      <p:sp>
        <p:nvSpPr>
          <p:cNvPr id="5" name="TextBox 4">
            <a:extLst>
              <a:ext uri="{FF2B5EF4-FFF2-40B4-BE49-F238E27FC236}">
                <a16:creationId xmlns:a16="http://schemas.microsoft.com/office/drawing/2014/main" id="{C377250A-0693-3644-972D-26C77B4147FD}"/>
              </a:ext>
            </a:extLst>
          </p:cNvPr>
          <p:cNvSpPr txBox="1"/>
          <p:nvPr/>
        </p:nvSpPr>
        <p:spPr>
          <a:xfrm>
            <a:off x="6903969" y="1716258"/>
            <a:ext cx="1782831" cy="3970318"/>
          </a:xfrm>
          <a:prstGeom prst="rect">
            <a:avLst/>
          </a:prstGeom>
          <a:noFill/>
        </p:spPr>
        <p:txBody>
          <a:bodyPr wrap="square" rtlCol="0">
            <a:spAutoFit/>
          </a:bodyPr>
          <a:lstStyle/>
          <a:p>
            <a:r>
              <a:rPr lang="en-US" b="1" dirty="0"/>
              <a:t>More than 50% </a:t>
            </a:r>
            <a:r>
              <a:rPr lang="en-US" dirty="0"/>
              <a:t>of journals in anthropology, economics, political science, psychology, and sociology have </a:t>
            </a:r>
            <a:r>
              <a:rPr lang="en-US" b="1" dirty="0"/>
              <a:t>data policies that either encourage or require to share the data </a:t>
            </a:r>
            <a:r>
              <a:rPr lang="en-US" dirty="0"/>
              <a:t>associated with the article.</a:t>
            </a:r>
          </a:p>
        </p:txBody>
      </p:sp>
      <p:sp>
        <p:nvSpPr>
          <p:cNvPr id="6" name="TextBox 5">
            <a:extLst>
              <a:ext uri="{FF2B5EF4-FFF2-40B4-BE49-F238E27FC236}">
                <a16:creationId xmlns:a16="http://schemas.microsoft.com/office/drawing/2014/main" id="{7736F481-9FD5-3948-A9C7-0B749D69BAB9}"/>
              </a:ext>
            </a:extLst>
          </p:cNvPr>
          <p:cNvSpPr txBox="1"/>
          <p:nvPr/>
        </p:nvSpPr>
        <p:spPr>
          <a:xfrm>
            <a:off x="457200" y="6443226"/>
            <a:ext cx="8475785" cy="307777"/>
          </a:xfrm>
          <a:prstGeom prst="rect">
            <a:avLst/>
          </a:prstGeom>
          <a:noFill/>
        </p:spPr>
        <p:txBody>
          <a:bodyPr wrap="square" rtlCol="0">
            <a:spAutoFit/>
          </a:bodyPr>
          <a:lstStyle/>
          <a:p>
            <a:r>
              <a:rPr lang="en-US" sz="1400" dirty="0" err="1"/>
              <a:t>Crosas</a:t>
            </a:r>
            <a:r>
              <a:rPr lang="en-US" sz="1400" dirty="0"/>
              <a:t>, Gautier, </a:t>
            </a:r>
            <a:r>
              <a:rPr lang="en-US" sz="1400" dirty="0" err="1"/>
              <a:t>Karcher</a:t>
            </a:r>
            <a:r>
              <a:rPr lang="en-US" sz="1400" dirty="0"/>
              <a:t>, </a:t>
            </a:r>
            <a:r>
              <a:rPr lang="en-US" sz="1400" dirty="0" err="1"/>
              <a:t>Kirilova</a:t>
            </a:r>
            <a:r>
              <a:rPr lang="en-US" sz="1400" dirty="0"/>
              <a:t>, </a:t>
            </a:r>
            <a:r>
              <a:rPr lang="en-US" sz="1400" dirty="0" err="1"/>
              <a:t>Otalora</a:t>
            </a:r>
            <a:r>
              <a:rPr lang="en-US" sz="1400" dirty="0"/>
              <a:t>, Schwartz, 2018. Data Policies of highly-ranked social science journals</a:t>
            </a:r>
          </a:p>
        </p:txBody>
      </p:sp>
    </p:spTree>
    <p:extLst>
      <p:ext uri="{BB962C8B-B14F-4D97-AF65-F5344CB8AC3E}">
        <p14:creationId xmlns:p14="http://schemas.microsoft.com/office/powerpoint/2010/main" val="225640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ED0B-323E-7A43-B9B6-EF81B0393504}"/>
              </a:ext>
            </a:extLst>
          </p:cNvPr>
          <p:cNvSpPr>
            <a:spLocks noGrp="1"/>
          </p:cNvSpPr>
          <p:nvPr>
            <p:ph type="title"/>
          </p:nvPr>
        </p:nvSpPr>
        <p:spPr/>
        <p:txBody>
          <a:bodyPr>
            <a:noAutofit/>
          </a:bodyPr>
          <a:lstStyle/>
          <a:p>
            <a:r>
              <a:rPr lang="en-US" sz="3600" dirty="0"/>
              <a:t>Data repositories around the world powered by </a:t>
            </a:r>
            <a:r>
              <a:rPr lang="en-US" sz="3600" dirty="0" err="1"/>
              <a:t>Dataverse</a:t>
            </a:r>
            <a:endParaRPr lang="en-US" sz="3600" dirty="0"/>
          </a:p>
        </p:txBody>
      </p:sp>
      <p:pic>
        <p:nvPicPr>
          <p:cNvPr id="5" name="Picture 4">
            <a:extLst>
              <a:ext uri="{FF2B5EF4-FFF2-40B4-BE49-F238E27FC236}">
                <a16:creationId xmlns:a16="http://schemas.microsoft.com/office/drawing/2014/main" id="{E4D4E37D-8B42-F44A-A16D-73628A4B2599}"/>
              </a:ext>
            </a:extLst>
          </p:cNvPr>
          <p:cNvPicPr>
            <a:picLocks noChangeAspect="1"/>
          </p:cNvPicPr>
          <p:nvPr/>
        </p:nvPicPr>
        <p:blipFill>
          <a:blip r:embed="rId2"/>
          <a:stretch>
            <a:fillRect/>
          </a:stretch>
        </p:blipFill>
        <p:spPr>
          <a:xfrm>
            <a:off x="0" y="1487976"/>
            <a:ext cx="9144000" cy="5008995"/>
          </a:xfrm>
          <a:prstGeom prst="rect">
            <a:avLst/>
          </a:prstGeom>
        </p:spPr>
      </p:pic>
      <p:sp>
        <p:nvSpPr>
          <p:cNvPr id="6" name="TextBox 5">
            <a:extLst>
              <a:ext uri="{FF2B5EF4-FFF2-40B4-BE49-F238E27FC236}">
                <a16:creationId xmlns:a16="http://schemas.microsoft.com/office/drawing/2014/main" id="{8F601E71-E03A-4B49-B4E8-8D2019090981}"/>
              </a:ext>
            </a:extLst>
          </p:cNvPr>
          <p:cNvSpPr txBox="1"/>
          <p:nvPr/>
        </p:nvSpPr>
        <p:spPr>
          <a:xfrm>
            <a:off x="3460653" y="6468836"/>
            <a:ext cx="2391508" cy="369332"/>
          </a:xfrm>
          <a:prstGeom prst="rect">
            <a:avLst/>
          </a:prstGeom>
          <a:noFill/>
        </p:spPr>
        <p:txBody>
          <a:bodyPr wrap="square" rtlCol="0">
            <a:spAutoFit/>
          </a:bodyPr>
          <a:lstStyle/>
          <a:p>
            <a:r>
              <a:rPr lang="en-US" dirty="0"/>
              <a:t>https://</a:t>
            </a:r>
            <a:r>
              <a:rPr lang="en-US" dirty="0" err="1"/>
              <a:t>dataverse.org</a:t>
            </a:r>
            <a:r>
              <a:rPr lang="en-US" dirty="0"/>
              <a:t>/</a:t>
            </a:r>
          </a:p>
        </p:txBody>
      </p:sp>
      <p:sp>
        <p:nvSpPr>
          <p:cNvPr id="7" name="TextBox 6">
            <a:extLst>
              <a:ext uri="{FF2B5EF4-FFF2-40B4-BE49-F238E27FC236}">
                <a16:creationId xmlns:a16="http://schemas.microsoft.com/office/drawing/2014/main" id="{B21A8770-F75A-5249-B9ED-23A28B098075}"/>
              </a:ext>
            </a:extLst>
          </p:cNvPr>
          <p:cNvSpPr txBox="1"/>
          <p:nvPr/>
        </p:nvSpPr>
        <p:spPr>
          <a:xfrm>
            <a:off x="281354" y="1487976"/>
            <a:ext cx="4389120" cy="1323439"/>
          </a:xfrm>
          <a:prstGeom prst="rect">
            <a:avLst/>
          </a:prstGeom>
          <a:noFill/>
        </p:spPr>
        <p:txBody>
          <a:bodyPr wrap="square" rtlCol="0">
            <a:spAutoFit/>
          </a:bodyPr>
          <a:lstStyle/>
          <a:p>
            <a:r>
              <a:rPr lang="en-US" sz="2000" b="1" dirty="0">
                <a:solidFill>
                  <a:schemeClr val="accent2">
                    <a:lumMod val="75000"/>
                  </a:schemeClr>
                </a:solidFill>
              </a:rPr>
              <a:t>In the last year:</a:t>
            </a:r>
          </a:p>
          <a:p>
            <a:pPr marL="285750" indent="-285750">
              <a:buFont typeface="Arial" panose="020B0604020202020204" pitchFamily="34" charset="0"/>
              <a:buChar char="•"/>
            </a:pPr>
            <a:r>
              <a:rPr lang="en-US" sz="2000" b="1" dirty="0">
                <a:solidFill>
                  <a:schemeClr val="accent2">
                    <a:lumMod val="75000"/>
                  </a:schemeClr>
                </a:solidFill>
              </a:rPr>
              <a:t>From 23 to 33 </a:t>
            </a:r>
            <a:r>
              <a:rPr lang="en-US" sz="2000" b="1" dirty="0" err="1">
                <a:solidFill>
                  <a:schemeClr val="accent2">
                    <a:lumMod val="75000"/>
                  </a:schemeClr>
                </a:solidFill>
              </a:rPr>
              <a:t>Dataverse</a:t>
            </a:r>
            <a:r>
              <a:rPr lang="en-US" sz="2000" b="1" dirty="0">
                <a:solidFill>
                  <a:schemeClr val="accent2">
                    <a:lumMod val="75000"/>
                  </a:schemeClr>
                </a:solidFill>
              </a:rPr>
              <a:t> repositories</a:t>
            </a:r>
          </a:p>
          <a:p>
            <a:pPr marL="285750" indent="-285750">
              <a:buFont typeface="Arial" panose="020B0604020202020204" pitchFamily="34" charset="0"/>
              <a:buChar char="•"/>
            </a:pPr>
            <a:r>
              <a:rPr lang="en-US" sz="2000" b="1" dirty="0">
                <a:solidFill>
                  <a:schemeClr val="accent2">
                    <a:lumMod val="75000"/>
                  </a:schemeClr>
                </a:solidFill>
              </a:rPr>
              <a:t>From 49,000 to 53,000 datasets in Harvard </a:t>
            </a:r>
            <a:r>
              <a:rPr lang="en-US" sz="2000" b="1" dirty="0" err="1">
                <a:solidFill>
                  <a:schemeClr val="accent2">
                    <a:lumMod val="75000"/>
                  </a:schemeClr>
                </a:solidFill>
              </a:rPr>
              <a:t>Dataverse</a:t>
            </a:r>
            <a:endParaRPr lang="en-US" sz="2000" b="1" dirty="0">
              <a:solidFill>
                <a:schemeClr val="accent2">
                  <a:lumMod val="75000"/>
                </a:schemeClr>
              </a:solidFill>
            </a:endParaRPr>
          </a:p>
        </p:txBody>
      </p:sp>
    </p:spTree>
    <p:extLst>
      <p:ext uri="{BB962C8B-B14F-4D97-AF65-F5344CB8AC3E}">
        <p14:creationId xmlns:p14="http://schemas.microsoft.com/office/powerpoint/2010/main" val="65767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886E-4B20-434D-8A03-B022965487FE}"/>
              </a:ext>
            </a:extLst>
          </p:cNvPr>
          <p:cNvSpPr>
            <a:spLocks noGrp="1"/>
          </p:cNvSpPr>
          <p:nvPr>
            <p:ph type="title"/>
          </p:nvPr>
        </p:nvSpPr>
        <p:spPr/>
        <p:txBody>
          <a:bodyPr>
            <a:normAutofit fontScale="90000"/>
          </a:bodyPr>
          <a:lstStyle/>
          <a:p>
            <a:r>
              <a:rPr lang="en-US" dirty="0"/>
              <a:t>But, are these shared data reusable?</a:t>
            </a:r>
          </a:p>
        </p:txBody>
      </p:sp>
      <p:sp>
        <p:nvSpPr>
          <p:cNvPr id="3" name="Content Placeholder 2">
            <a:extLst>
              <a:ext uri="{FF2B5EF4-FFF2-40B4-BE49-F238E27FC236}">
                <a16:creationId xmlns:a16="http://schemas.microsoft.com/office/drawing/2014/main" id="{E8CBF87B-D511-054A-B6AA-B5F4D072CA51}"/>
              </a:ext>
            </a:extLst>
          </p:cNvPr>
          <p:cNvSpPr>
            <a:spLocks noGrp="1"/>
          </p:cNvSpPr>
          <p:nvPr>
            <p:ph idx="1"/>
          </p:nvPr>
        </p:nvSpPr>
        <p:spPr/>
        <p:txBody>
          <a:bodyPr/>
          <a:lstStyle/>
          <a:p>
            <a:r>
              <a:rPr lang="en-US" dirty="0"/>
              <a:t>Can the shared data be used to:</a:t>
            </a:r>
          </a:p>
          <a:p>
            <a:pPr lvl="1"/>
            <a:r>
              <a:rPr lang="en-US" dirty="0"/>
              <a:t>Replicate previous studies</a:t>
            </a:r>
          </a:p>
          <a:p>
            <a:pPr lvl="1"/>
            <a:r>
              <a:rPr lang="en-US" dirty="0"/>
              <a:t>Run new studies using existing data</a:t>
            </a:r>
          </a:p>
          <a:p>
            <a:r>
              <a:rPr lang="en-US" dirty="0"/>
              <a:t>For this, we need:</a:t>
            </a:r>
          </a:p>
          <a:p>
            <a:pPr lvl="1"/>
            <a:r>
              <a:rPr lang="en-US" dirty="0"/>
              <a:t>Well-documented, well-organized data and code</a:t>
            </a:r>
          </a:p>
          <a:p>
            <a:pPr lvl="1"/>
            <a:r>
              <a:rPr lang="en-US" dirty="0"/>
              <a:t>Tools that facilitate replication and reuse</a:t>
            </a:r>
          </a:p>
        </p:txBody>
      </p:sp>
    </p:spTree>
    <p:extLst>
      <p:ext uri="{BB962C8B-B14F-4D97-AF65-F5344CB8AC3E}">
        <p14:creationId xmlns:p14="http://schemas.microsoft.com/office/powerpoint/2010/main" val="29986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8CFA-89DB-E24B-AE34-D4EA1C92736D}"/>
              </a:ext>
            </a:extLst>
          </p:cNvPr>
          <p:cNvSpPr>
            <a:spLocks noGrp="1"/>
          </p:cNvSpPr>
          <p:nvPr>
            <p:ph type="title"/>
          </p:nvPr>
        </p:nvSpPr>
        <p:spPr/>
        <p:txBody>
          <a:bodyPr/>
          <a:lstStyle/>
          <a:p>
            <a:r>
              <a:rPr lang="en-US" dirty="0"/>
              <a:t>Alfred P. Sloan grant </a:t>
            </a:r>
          </a:p>
        </p:txBody>
      </p:sp>
      <p:sp>
        <p:nvSpPr>
          <p:cNvPr id="3" name="Content Placeholder 2">
            <a:extLst>
              <a:ext uri="{FF2B5EF4-FFF2-40B4-BE49-F238E27FC236}">
                <a16:creationId xmlns:a16="http://schemas.microsoft.com/office/drawing/2014/main" id="{17145C5A-6CFF-D84C-828E-75E4F6977F4D}"/>
              </a:ext>
            </a:extLst>
          </p:cNvPr>
          <p:cNvSpPr>
            <a:spLocks noGrp="1"/>
          </p:cNvSpPr>
          <p:nvPr>
            <p:ph idx="1"/>
          </p:nvPr>
        </p:nvSpPr>
        <p:spPr/>
        <p:txBody>
          <a:bodyPr>
            <a:normAutofit fontScale="92500" lnSpcReduction="10000"/>
          </a:bodyPr>
          <a:lstStyle/>
          <a:p>
            <a:r>
              <a:rPr lang="en-US" dirty="0"/>
              <a:t>With funding from the Sloan Foundation, we plan to address reuse and reproducibility by:</a:t>
            </a:r>
          </a:p>
          <a:p>
            <a:pPr lvl="1"/>
            <a:r>
              <a:rPr lang="en-US" b="1" dirty="0"/>
              <a:t>Improving curation </a:t>
            </a:r>
            <a:r>
              <a:rPr lang="en-US" dirty="0"/>
              <a:t>through educational materials, friendly UI, and services</a:t>
            </a:r>
          </a:p>
          <a:p>
            <a:pPr lvl="1"/>
            <a:r>
              <a:rPr lang="en-US" b="1" dirty="0"/>
              <a:t>Integrating replication tools </a:t>
            </a:r>
            <a:r>
              <a:rPr lang="en-US" dirty="0"/>
              <a:t>with </a:t>
            </a:r>
            <a:r>
              <a:rPr lang="en-US" dirty="0" err="1"/>
              <a:t>Dataverse</a:t>
            </a:r>
            <a:r>
              <a:rPr lang="en-US" dirty="0"/>
              <a:t> repositories:</a:t>
            </a:r>
          </a:p>
          <a:p>
            <a:pPr lvl="2"/>
            <a:r>
              <a:rPr lang="en-US" b="1" dirty="0" err="1">
                <a:solidFill>
                  <a:schemeClr val="accent2"/>
                </a:solidFill>
              </a:rPr>
              <a:t>Encapsulator</a:t>
            </a:r>
            <a:r>
              <a:rPr lang="en-US" dirty="0">
                <a:solidFill>
                  <a:schemeClr val="accent2"/>
                </a:solidFill>
              </a:rPr>
              <a:t> </a:t>
            </a:r>
            <a:r>
              <a:rPr lang="en-US" dirty="0"/>
              <a:t>to pack your data and code in a self-contained and documented resource</a:t>
            </a:r>
          </a:p>
          <a:p>
            <a:pPr lvl="2"/>
            <a:r>
              <a:rPr lang="en-US" b="1" dirty="0">
                <a:solidFill>
                  <a:schemeClr val="accent2"/>
                </a:solidFill>
              </a:rPr>
              <a:t>Code Ocean </a:t>
            </a:r>
            <a:r>
              <a:rPr lang="en-US" dirty="0"/>
              <a:t>to easily run scientific code online</a:t>
            </a:r>
          </a:p>
          <a:p>
            <a:pPr lvl="2"/>
            <a:r>
              <a:rPr lang="en-US" b="1" dirty="0">
                <a:solidFill>
                  <a:schemeClr val="accent2"/>
                </a:solidFill>
              </a:rPr>
              <a:t>CoRe2</a:t>
            </a:r>
            <a:r>
              <a:rPr lang="en-US" dirty="0"/>
              <a:t> to connect systems to streamline the verification workflow (ODUM </a:t>
            </a:r>
            <a:r>
              <a:rPr lang="en-US" dirty="0" err="1"/>
              <a:t>Instititute</a:t>
            </a:r>
            <a:r>
              <a:rPr lang="en-US" dirty="0"/>
              <a:t>)</a:t>
            </a:r>
          </a:p>
        </p:txBody>
      </p:sp>
    </p:spTree>
    <p:extLst>
      <p:ext uri="{BB962C8B-B14F-4D97-AF65-F5344CB8AC3E}">
        <p14:creationId xmlns:p14="http://schemas.microsoft.com/office/powerpoint/2010/main" val="32254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marL="0" lvl="0" indent="0">
              <a:buNone/>
            </a:pPr>
            <a:r>
              <a:rPr dirty="0"/>
              <a:t>Easier reproducibility for scientists with encapsulation</a:t>
            </a:r>
          </a:p>
        </p:txBody>
      </p:sp>
      <p:sp>
        <p:nvSpPr>
          <p:cNvPr id="3" name="Subtitle 2"/>
          <p:cNvSpPr>
            <a:spLocks noGrp="1"/>
          </p:cNvSpPr>
          <p:nvPr>
            <p:ph type="subTitle" idx="1"/>
          </p:nvPr>
        </p:nvSpPr>
        <p:spPr>
          <a:xfrm>
            <a:off x="1371600" y="3886200"/>
            <a:ext cx="6400800" cy="1752600"/>
          </a:xfrm>
        </p:spPr>
        <p:txBody>
          <a:bodyPr/>
          <a:lstStyle/>
          <a:p>
            <a:pPr marL="0" lvl="0" indent="0">
              <a:buNone/>
            </a:pPr>
            <a:br>
              <a:rPr dirty="0"/>
            </a:br>
            <a:br>
              <a:rPr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losof1.png"/>
          <p:cNvPicPr>
            <a:picLocks noGrp="1" noChangeAspect="1"/>
          </p:cNvPicPr>
          <p:nvPr/>
        </p:nvPicPr>
        <p:blipFill>
          <a:blip r:embed="rId3"/>
          <a:stretch>
            <a:fillRect/>
          </a:stretch>
        </p:blipFill>
        <p:spPr bwMode="auto">
          <a:xfrm>
            <a:off x="0" y="1508760"/>
            <a:ext cx="9089813" cy="3408680"/>
          </a:xfrm>
          <a:prstGeom prst="rect">
            <a:avLst/>
          </a:prstGeom>
          <a:noFill/>
          <a:ln w="9525">
            <a:noFill/>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58885"/>
            <a:ext cx="8229600" cy="783771"/>
          </a:xfrm>
        </p:spPr>
        <p:txBody>
          <a:bodyPr/>
          <a:lstStyle/>
          <a:p>
            <a:pPr marL="0" lvl="0" indent="0" algn="ctr">
              <a:buNone/>
            </a:pPr>
            <a:r>
              <a:rPr b="1" dirty="0"/>
              <a:t>Software should not limit science.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830</Words>
  <Application>Microsoft Office PowerPoint</Application>
  <PresentationFormat>On-screen Show (4:3)</PresentationFormat>
  <Paragraphs>83</Paragraphs>
  <Slides>25</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Integrating Replication Tools with Data Repositories</vt:lpstr>
      <vt:lpstr>Increase in Data Sharing</vt:lpstr>
      <vt:lpstr>Data Policies use in Social Science Journals</vt:lpstr>
      <vt:lpstr>Data repositories around the world powered by Dataverse</vt:lpstr>
      <vt:lpstr>But, are these shared data reusable?</vt:lpstr>
      <vt:lpstr>Alfred P. Sloan grant </vt:lpstr>
      <vt:lpstr>Easier reproducibility for scientists with encapsulation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Encapsulator</vt:lpstr>
      <vt:lpstr>PowerPoint Presentation</vt:lpstr>
      <vt:lpstr>PowerPoint Presentation</vt:lpstr>
      <vt:lpstr>What is data provenance?</vt:lpstr>
      <vt:lpstr>Prov. Huh. What is it good for?</vt:lpstr>
      <vt:lpstr>PowerPoint Presentation</vt:lpstr>
      <vt:lpstr>Future Work</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1</TotalTime>
  <Words>26</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Title</vt:lpstr>
      <vt:lpstr>Slide Title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Easier reproducibility for scientists with encapsulation</dc:title>
  <dc:creator/>
  <cp:keywords/>
  <cp:lastModifiedBy>Colin</cp:lastModifiedBy>
  <cp:revision>30</cp:revision>
  <dcterms:created xsi:type="dcterms:W3CDTF">2018-08-28T16:39:05Z</dcterms:created>
  <dcterms:modified xsi:type="dcterms:W3CDTF">2018-08-29T13:14:29Z</dcterms:modified>
</cp:coreProperties>
</file>